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4" r:id="rId1"/>
  </p:sldMasterIdLst>
  <p:notesMasterIdLst>
    <p:notesMasterId r:id="rId16"/>
  </p:notesMasterIdLst>
  <p:sldIdLst>
    <p:sldId id="1507" r:id="rId2"/>
    <p:sldId id="1508" r:id="rId3"/>
    <p:sldId id="1439" r:id="rId4"/>
    <p:sldId id="1527" r:id="rId5"/>
    <p:sldId id="1534" r:id="rId6"/>
    <p:sldId id="1513" r:id="rId7"/>
    <p:sldId id="1528" r:id="rId8"/>
    <p:sldId id="1529" r:id="rId9"/>
    <p:sldId id="1530" r:id="rId10"/>
    <p:sldId id="1531" r:id="rId11"/>
    <p:sldId id="1532" r:id="rId12"/>
    <p:sldId id="1435" r:id="rId13"/>
    <p:sldId id="1523" r:id="rId14"/>
    <p:sldId id="153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0000"/>
    <a:srgbClr val="000000"/>
    <a:srgbClr val="020202"/>
    <a:srgbClr val="004620"/>
    <a:srgbClr val="460000"/>
    <a:srgbClr val="240F33"/>
    <a:srgbClr val="000408"/>
    <a:srgbClr val="040200"/>
    <a:srgbClr val="0C0B00"/>
    <a:srgbClr val="080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183" autoAdjust="0"/>
    <p:restoredTop sz="89008" autoAdjust="0"/>
  </p:normalViewPr>
  <p:slideViewPr>
    <p:cSldViewPr snapToGrid="0">
      <p:cViewPr varScale="1">
        <p:scale>
          <a:sx n="62" d="100"/>
          <a:sy n="62" d="100"/>
        </p:scale>
        <p:origin x="78" y="534"/>
      </p:cViewPr>
      <p:guideLst/>
    </p:cSldViewPr>
  </p:slideViewPr>
  <p:outlineViewPr>
    <p:cViewPr>
      <p:scale>
        <a:sx n="33" d="100"/>
        <a:sy n="33" d="100"/>
      </p:scale>
      <p:origin x="0" y="-76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BDD806-3644-47FD-8493-81C1DD031CAB}" type="datetimeFigureOut">
              <a:rPr lang="en-US" smtClean="0"/>
              <a:t>7/2/2020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71D24B-FC86-47AA-B772-7DE07F4E7521}" type="slidenum">
              <a:rPr lang="en-US" smtClean="0"/>
              <a:t>‹#›</a:t>
            </a:fld>
            <a:endParaRPr lang="en-US"/>
          </a:p>
        </p:txBody>
      </p:sp>
    </p:spTree>
    <p:extLst>
      <p:ext uri="{BB962C8B-B14F-4D97-AF65-F5344CB8AC3E}">
        <p14:creationId xmlns:p14="http://schemas.microsoft.com/office/powerpoint/2010/main" val="4083739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1720084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10</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What does confession look like?</a:t>
            </a:r>
          </a:p>
          <a:p>
            <a:endParaRPr lang="en-US" kern="1200" dirty="0"/>
          </a:p>
        </p:txBody>
      </p:sp>
    </p:spTree>
    <p:extLst>
      <p:ext uri="{BB962C8B-B14F-4D97-AF65-F5344CB8AC3E}">
        <p14:creationId xmlns:p14="http://schemas.microsoft.com/office/powerpoint/2010/main" val="6238974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11</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1455442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3206879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Wearing masks – most of us really hate wearing</a:t>
            </a:r>
            <a:r>
              <a:rPr lang="en-US" baseline="0" dirty="0" smtClean="0"/>
              <a:t> masks. We do so for the sake of others.</a:t>
            </a:r>
          </a:p>
          <a:p>
            <a:pPr marL="0" indent="0">
              <a:buNone/>
            </a:pPr>
            <a:endParaRPr lang="en-US" baseline="0" dirty="0" smtClean="0"/>
          </a:p>
          <a:p>
            <a:pPr marL="0" indent="0">
              <a:buNone/>
            </a:pPr>
            <a:r>
              <a:rPr lang="en-US" baseline="0" dirty="0" smtClean="0"/>
              <a:t>Remember when wearing a mask was all about hiding your identity? Like a train robber?</a:t>
            </a:r>
            <a:endParaRPr lang="en-US"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pPr/>
              <a:t>3</a:t>
            </a:fld>
            <a:endParaRPr lang="en-US"/>
          </a:p>
        </p:txBody>
      </p:sp>
    </p:spTree>
    <p:extLst>
      <p:ext uri="{BB962C8B-B14F-4D97-AF65-F5344CB8AC3E}">
        <p14:creationId xmlns:p14="http://schemas.microsoft.com/office/powerpoint/2010/main" val="1644706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We are commanded</a:t>
            </a:r>
            <a:r>
              <a:rPr lang="en-US" baseline="0" dirty="0" smtClean="0"/>
              <a:t> to confess our sins to one another. This is perhaps one of the hardest </a:t>
            </a:r>
            <a:endParaRPr lang="en-US"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pPr/>
              <a:t>4</a:t>
            </a:fld>
            <a:endParaRPr lang="en-US"/>
          </a:p>
        </p:txBody>
      </p:sp>
    </p:spTree>
    <p:extLst>
      <p:ext uri="{BB962C8B-B14F-4D97-AF65-F5344CB8AC3E}">
        <p14:creationId xmlns:p14="http://schemas.microsoft.com/office/powerpoint/2010/main" val="3473022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We are commanded</a:t>
            </a:r>
            <a:r>
              <a:rPr lang="en-US" baseline="0" dirty="0" smtClean="0"/>
              <a:t> to confess our sins to one another. This is perhaps one of the hardest </a:t>
            </a:r>
            <a:endParaRPr lang="en-US"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pPr/>
              <a:t>5</a:t>
            </a:fld>
            <a:endParaRPr lang="en-US"/>
          </a:p>
        </p:txBody>
      </p:sp>
    </p:spTree>
    <p:extLst>
      <p:ext uri="{BB962C8B-B14F-4D97-AF65-F5344CB8AC3E}">
        <p14:creationId xmlns:p14="http://schemas.microsoft.com/office/powerpoint/2010/main" val="2744201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63940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1Jo 1:9 If we confess our sins, He is faithful and just to forgive us our sins and to cleanse us from all unrighteousness.</a:t>
            </a:r>
          </a:p>
          <a:p>
            <a:endParaRPr lang="en-US" kern="1200" dirty="0" smtClean="0"/>
          </a:p>
          <a:p>
            <a:r>
              <a:rPr lang="en-US" kern="1200" dirty="0" smtClean="0"/>
              <a:t>Joh 20:23 "If you forgive the sins of any, they are forgiven them; if you retain the sins of any, they are retained.“</a:t>
            </a:r>
          </a:p>
          <a:p>
            <a:r>
              <a:rPr lang="en-US" kern="1200" dirty="0" smtClean="0"/>
              <a:t>Lu 24:47 "and that repentance and remission of sins should be preached in His name to all nations, beginning at Jerusalem.</a:t>
            </a:r>
            <a:endParaRPr lang="en-US" kern="1200" dirty="0"/>
          </a:p>
        </p:txBody>
      </p:sp>
    </p:spTree>
    <p:extLst>
      <p:ext uri="{BB962C8B-B14F-4D97-AF65-F5344CB8AC3E}">
        <p14:creationId xmlns:p14="http://schemas.microsoft.com/office/powerpoint/2010/main" val="2309213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Ga 6:1 ¶ Brethren, if a man is overtaken in any trespass, you who are spiritual restore such a one in a spirit of gentleness, considering yourself lest you also be tempted. 2 Bear one another's burdens, and so fulfill the law of Christ.</a:t>
            </a:r>
          </a:p>
          <a:p>
            <a:endParaRPr lang="en-US" kern="1200" dirty="0" smtClean="0"/>
          </a:p>
          <a:p>
            <a:r>
              <a:rPr lang="en-US" kern="1200" dirty="0" err="1" smtClean="0"/>
              <a:t>Heb</a:t>
            </a:r>
            <a:r>
              <a:rPr lang="en-US" kern="1200" dirty="0" smtClean="0"/>
              <a:t> 12:14 Pursue peace with all people, and holiness, without which no one will see the Lord: 15 looking carefully lest anyone fall short of the grace of God; lest any root of bitterness springing up cause trouble, and by this many become defiled;</a:t>
            </a:r>
          </a:p>
          <a:p>
            <a:endParaRPr lang="en-US" kern="1200" dirty="0" smtClean="0"/>
          </a:p>
          <a:p>
            <a:r>
              <a:rPr lang="en-US" kern="1200" dirty="0" smtClean="0"/>
              <a:t>2Co 12:7 And lest I should be exalted above measure by the abundance of the revelations, a thorn in the flesh was given to me, a messenger of Satan to buffet me, lest I be exalted above measure. 8 Concerning this thing I pleaded with the Lord three times that it might depart from me. 9 And He said to me, "My grace is sufficient for you, for My strength is made perfect in weakness." Therefore most gladly I will rather boast in my infirmities, that the power of Christ may rest upon me. 10 Therefore I take pleasure in infirmities, in reproaches, in needs, in persecutions, in distresses, for Christ's sake. For when I am weak, then I am strong.</a:t>
            </a:r>
            <a:endParaRPr lang="en-US" kern="1200" dirty="0"/>
          </a:p>
        </p:txBody>
      </p:sp>
    </p:spTree>
    <p:extLst>
      <p:ext uri="{BB962C8B-B14F-4D97-AF65-F5344CB8AC3E}">
        <p14:creationId xmlns:p14="http://schemas.microsoft.com/office/powerpoint/2010/main" val="3180407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9</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Ga 5:15 But if you bite and devour one another, beware lest you be consumed by one another!</a:t>
            </a:r>
          </a:p>
          <a:p>
            <a:endParaRPr lang="en-US" kern="1200" dirty="0" smtClean="0"/>
          </a:p>
          <a:p>
            <a:r>
              <a:rPr lang="en-US" kern="1200" dirty="0" smtClean="0"/>
              <a:t>1Jo 1:8 ¶ If we say that we have no sin, we deceive ourselves, and the truth is not in us. 9 If we confess our sins, He is faithful and just to forgive us our sins and to cleanse us from all unrighteousness. 10 If we say that we have not sinned, we make Him a liar, and His word is not in us.</a:t>
            </a:r>
          </a:p>
          <a:p>
            <a:endParaRPr lang="en-US" kern="1200" dirty="0" smtClean="0"/>
          </a:p>
          <a:p>
            <a:r>
              <a:rPr lang="en-US" kern="1200" dirty="0" err="1" smtClean="0"/>
              <a:t>Pr</a:t>
            </a:r>
            <a:r>
              <a:rPr lang="en-US" kern="1200" dirty="0" smtClean="0"/>
              <a:t> 20:9 ¶ Who can say, "I have made my heart clean, I am pure from my sin"?</a:t>
            </a:r>
            <a:endParaRPr lang="en-US" kern="1200" dirty="0"/>
          </a:p>
        </p:txBody>
      </p:sp>
    </p:spTree>
    <p:extLst>
      <p:ext uri="{BB962C8B-B14F-4D97-AF65-F5344CB8AC3E}">
        <p14:creationId xmlns:p14="http://schemas.microsoft.com/office/powerpoint/2010/main" val="3046127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7/2/2020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780896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9648059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59135505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5486981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08566156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7/2/2020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72455774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7/2/2020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6995108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67388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429489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61610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521959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E857BA-C9F0-4E0A-A4C7-D125AC007814}" type="datetimeFigureOut">
              <a:rPr lang="en-US" smtClean="0"/>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58011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7/2/2020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969613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E857BA-C9F0-4E0A-A4C7-D125AC007814}" type="datetimeFigureOut">
              <a:rPr lang="en-US" smtClean="0"/>
              <a:t>7/2/2020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2392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857BA-C9F0-4E0A-A4C7-D125AC007814}" type="datetimeFigureOut">
              <a:rPr lang="en-US" smtClean="0"/>
              <a:t>7/2/2020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282131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067126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7/2/2020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133470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BE857BA-C9F0-4E0A-A4C7-D125AC007814}" type="datetimeFigureOut">
              <a:rPr lang="en-US" smtClean="0"/>
              <a:t>7/2/2020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FFDF415-1D02-4917-9DF2-E2837826BA54}" type="slidenum">
              <a:rPr lang="en-US" smtClean="0"/>
              <a:t>‹#›</a:t>
            </a:fld>
            <a:endParaRPr lang="en-US"/>
          </a:p>
        </p:txBody>
      </p:sp>
    </p:spTree>
    <p:extLst>
      <p:ext uri="{BB962C8B-B14F-4D97-AF65-F5344CB8AC3E}">
        <p14:creationId xmlns:p14="http://schemas.microsoft.com/office/powerpoint/2010/main" val="1025109309"/>
      </p:ext>
    </p:extLst>
  </p:cSld>
  <p:clrMap bg1="dk1" tx1="lt1" bg2="dk2" tx2="lt2" accent1="accent1" accent2="accent2" accent3="accent3" accent4="accent4" accent5="accent5" accent6="accent6" hlink="hlink" folHlink="folHlink"/>
  <p:sldLayoutIdLst>
    <p:sldLayoutId id="2147484745" r:id="rId1"/>
    <p:sldLayoutId id="2147484746" r:id="rId2"/>
    <p:sldLayoutId id="2147484747" r:id="rId3"/>
    <p:sldLayoutId id="2147484748" r:id="rId4"/>
    <p:sldLayoutId id="2147484749" r:id="rId5"/>
    <p:sldLayoutId id="2147484750" r:id="rId6"/>
    <p:sldLayoutId id="2147484751" r:id="rId7"/>
    <p:sldLayoutId id="2147484752" r:id="rId8"/>
    <p:sldLayoutId id="2147484753" r:id="rId9"/>
    <p:sldLayoutId id="2147484754" r:id="rId10"/>
    <p:sldLayoutId id="2147484755" r:id="rId11"/>
    <p:sldLayoutId id="2147484756" r:id="rId12"/>
    <p:sldLayoutId id="2147484757" r:id="rId13"/>
    <p:sldLayoutId id="2147484758" r:id="rId14"/>
    <p:sldLayoutId id="2147484759" r:id="rId15"/>
    <p:sldLayoutId id="2147484760" r:id="rId16"/>
    <p:sldLayoutId id="214748476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91" y="7257"/>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800" y="1905000"/>
            <a:ext cx="9753600" cy="3962400"/>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Worship 		  		 </a:t>
            </a:r>
            <a:r>
              <a:rPr lang="en-US" sz="4000" dirty="0" smtClean="0">
                <a:effectLst>
                  <a:glow rad="228600">
                    <a:srgbClr val="03080D"/>
                  </a:glow>
                </a:effectLst>
              </a:rPr>
              <a:t>	 9:30 </a:t>
            </a:r>
            <a:r>
              <a:rPr lang="en-US" sz="4000" dirty="0">
                <a:effectLst>
                  <a:glow rad="228600">
                    <a:srgbClr val="03080D"/>
                  </a:glow>
                </a:effectLst>
              </a:rPr>
              <a:t>AM</a:t>
            </a:r>
          </a:p>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Bible Class (Livestream) 	 5:00 PM</a:t>
            </a:r>
          </a:p>
          <a:p>
            <a:pPr marL="0" indent="0">
              <a:buNone/>
            </a:pPr>
            <a:r>
              <a:rPr lang="en-US" sz="4000" b="1" dirty="0">
                <a:effectLst>
                  <a:glow rad="228600">
                    <a:srgbClr val="03080D"/>
                  </a:glow>
                </a:effectLst>
              </a:rPr>
              <a:t>Wednesday</a:t>
            </a:r>
          </a:p>
          <a:p>
            <a:pPr marL="487668" lvl="1" indent="0">
              <a:buNone/>
            </a:pPr>
            <a:r>
              <a:rPr lang="en-US" sz="4000" dirty="0">
                <a:effectLst>
                  <a:glow rad="228600">
                    <a:srgbClr val="03080D"/>
                  </a:glow>
                </a:effectLst>
              </a:rPr>
              <a:t>Bible Class (Livestream) 	 7:00  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70">
              <a:spcBef>
                <a:spcPct val="0"/>
              </a:spcBef>
              <a:defRPr/>
            </a:pPr>
            <a:r>
              <a:rPr lang="en-US" sz="32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153873899"/>
      </p:ext>
    </p:extLst>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dirty="0" smtClean="0">
                <a:solidFill>
                  <a:schemeClr val="tx1"/>
                </a:solidFill>
              </a:rPr>
              <a:t>Seeing Confession</a:t>
            </a:r>
            <a:endParaRPr lang="en-US" sz="8800" dirty="0">
              <a:solidFill>
                <a:schemeClr val="tx1"/>
              </a:solidFill>
            </a:endParaRPr>
          </a:p>
        </p:txBody>
      </p:sp>
      <p:sp>
        <p:nvSpPr>
          <p:cNvPr id="3" name="Text Placeholder 2"/>
          <p:cNvSpPr txBox="1">
            <a:spLocks noGrp="1"/>
          </p:cNvSpPr>
          <p:nvPr>
            <p:ph type="body" idx="4294967295"/>
          </p:nvPr>
        </p:nvSpPr>
        <p:spPr>
          <a:xfrm>
            <a:off x="428262" y="1923690"/>
            <a:ext cx="11431777" cy="4675518"/>
          </a:xfrm>
        </p:spPr>
        <p:txBody>
          <a:bodyPr>
            <a:normAutofit/>
          </a:bodyPr>
          <a:lstStyle/>
          <a:p>
            <a:pPr marL="0" indent="0">
              <a:buClr>
                <a:srgbClr val="FFFFCC"/>
              </a:buClr>
              <a:buSzPct val="75000"/>
              <a:buNone/>
            </a:pPr>
            <a:r>
              <a:rPr lang="en-US" sz="4400" dirty="0" smtClean="0"/>
              <a:t>Trusted brethren</a:t>
            </a:r>
          </a:p>
          <a:p>
            <a:pPr marL="0" indent="0">
              <a:buClr>
                <a:srgbClr val="FFFFCC"/>
              </a:buClr>
              <a:buSzPct val="75000"/>
              <a:buNone/>
            </a:pPr>
            <a:endParaRPr lang="en-US" sz="2000" dirty="0" smtClean="0"/>
          </a:p>
          <a:p>
            <a:pPr marL="0" indent="0">
              <a:buClr>
                <a:srgbClr val="FFFFCC"/>
              </a:buClr>
              <a:buSzPct val="75000"/>
              <a:buNone/>
            </a:pPr>
            <a:r>
              <a:rPr lang="en-US" sz="4400" dirty="0" smtClean="0"/>
              <a:t>Desire to overcome weakness</a:t>
            </a:r>
          </a:p>
          <a:p>
            <a:pPr marL="0" indent="0">
              <a:buClr>
                <a:srgbClr val="FFFFCC"/>
              </a:buClr>
              <a:buSzPct val="75000"/>
              <a:buNone/>
            </a:pPr>
            <a:endParaRPr lang="en-US" sz="2000" dirty="0" smtClean="0"/>
          </a:p>
          <a:p>
            <a:pPr marL="0" indent="0">
              <a:buClr>
                <a:srgbClr val="FFFFCC"/>
              </a:buClr>
              <a:buSzPct val="75000"/>
              <a:buNone/>
            </a:pPr>
            <a:r>
              <a:rPr lang="en-US" sz="4400" dirty="0" smtClean="0"/>
              <a:t>Absence of judgment</a:t>
            </a:r>
          </a:p>
          <a:p>
            <a:pPr marL="0" indent="0">
              <a:buClr>
                <a:srgbClr val="FFFFCC"/>
              </a:buClr>
              <a:buSzPct val="75000"/>
              <a:buNone/>
            </a:pPr>
            <a:endParaRPr lang="en-US" sz="2000" dirty="0" smtClean="0"/>
          </a:p>
          <a:p>
            <a:pPr marL="0" indent="0">
              <a:buClr>
                <a:srgbClr val="FFFFCC"/>
              </a:buClr>
              <a:buSzPct val="75000"/>
              <a:buNone/>
            </a:pPr>
            <a:r>
              <a:rPr lang="en-US" sz="4400" dirty="0" smtClean="0"/>
              <a:t>Lifting one another up in confession</a:t>
            </a:r>
            <a:endParaRPr lang="en-US" sz="4400" dirty="0" smtClean="0"/>
          </a:p>
        </p:txBody>
      </p:sp>
    </p:spTree>
    <p:extLst>
      <p:ext uri="{BB962C8B-B14F-4D97-AF65-F5344CB8AC3E}">
        <p14:creationId xmlns:p14="http://schemas.microsoft.com/office/powerpoint/2010/main" val="38189563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dirty="0" smtClean="0">
                <a:solidFill>
                  <a:schemeClr val="tx1"/>
                </a:solidFill>
              </a:rPr>
              <a:t>Masking Confession</a:t>
            </a:r>
            <a:endParaRPr lang="en-US" sz="8800" dirty="0">
              <a:solidFill>
                <a:schemeClr val="tx1"/>
              </a:solidFill>
            </a:endParaRPr>
          </a:p>
        </p:txBody>
      </p:sp>
      <p:sp>
        <p:nvSpPr>
          <p:cNvPr id="3" name="Text Placeholder 2"/>
          <p:cNvSpPr txBox="1">
            <a:spLocks noGrp="1"/>
          </p:cNvSpPr>
          <p:nvPr>
            <p:ph type="body" idx="4294967295"/>
          </p:nvPr>
        </p:nvSpPr>
        <p:spPr>
          <a:xfrm>
            <a:off x="428262" y="1923690"/>
            <a:ext cx="11431777" cy="4675518"/>
          </a:xfrm>
        </p:spPr>
        <p:txBody>
          <a:bodyPr>
            <a:normAutofit/>
          </a:bodyPr>
          <a:lstStyle/>
          <a:p>
            <a:pPr marL="0" indent="0">
              <a:buClr>
                <a:srgbClr val="FFFFCC"/>
              </a:buClr>
              <a:buSzPct val="75000"/>
              <a:buNone/>
            </a:pPr>
            <a:r>
              <a:rPr lang="en-US" sz="4400" dirty="0" smtClean="0"/>
              <a:t>Spiritually: Don’t wear a mask!</a:t>
            </a:r>
          </a:p>
          <a:p>
            <a:pPr marL="0" indent="0">
              <a:buClr>
                <a:srgbClr val="FFFFCC"/>
              </a:buClr>
              <a:buSzPct val="75000"/>
              <a:buNone/>
            </a:pPr>
            <a:r>
              <a:rPr lang="en-US" sz="4400" dirty="0" smtClean="0"/>
              <a:t>	Hard to breath</a:t>
            </a:r>
          </a:p>
          <a:p>
            <a:pPr marL="0" indent="0">
              <a:buClr>
                <a:srgbClr val="FFFFCC"/>
              </a:buClr>
              <a:buSzPct val="75000"/>
              <a:buNone/>
            </a:pPr>
            <a:r>
              <a:rPr lang="en-US" sz="4400" dirty="0"/>
              <a:t>	</a:t>
            </a:r>
            <a:r>
              <a:rPr lang="en-US" sz="4400" dirty="0" smtClean="0"/>
              <a:t>Hides my expression</a:t>
            </a:r>
          </a:p>
          <a:p>
            <a:pPr marL="0" indent="0">
              <a:buClr>
                <a:srgbClr val="FFFFCC"/>
              </a:buClr>
              <a:buSzPct val="75000"/>
              <a:buNone/>
            </a:pPr>
            <a:r>
              <a:rPr lang="en-US" sz="4400" dirty="0"/>
              <a:t>	</a:t>
            </a:r>
            <a:r>
              <a:rPr lang="en-US" sz="4400" dirty="0" smtClean="0"/>
              <a:t>Uncomfortable</a:t>
            </a:r>
            <a:endParaRPr lang="en-US" sz="4400" dirty="0"/>
          </a:p>
          <a:p>
            <a:pPr marL="0" indent="0">
              <a:buClr>
                <a:srgbClr val="FFFFCC"/>
              </a:buClr>
              <a:buSzPct val="75000"/>
              <a:buNone/>
            </a:pPr>
            <a:r>
              <a:rPr lang="en-US" sz="4400" dirty="0" smtClean="0"/>
              <a:t>Openly admit your sins</a:t>
            </a:r>
          </a:p>
          <a:p>
            <a:pPr marL="0" indent="0">
              <a:buClr>
                <a:srgbClr val="FFFFCC"/>
              </a:buClr>
              <a:buSzPct val="75000"/>
              <a:buNone/>
            </a:pPr>
            <a:endParaRPr lang="en-US" sz="4400" dirty="0"/>
          </a:p>
          <a:p>
            <a:pPr marL="0" indent="0">
              <a:buClr>
                <a:srgbClr val="FFFFCC"/>
              </a:buClr>
              <a:buSzPct val="75000"/>
              <a:buNone/>
            </a:pPr>
            <a:endParaRPr lang="en-US" sz="4400" dirty="0" smtClean="0"/>
          </a:p>
        </p:txBody>
      </p:sp>
      <p:pic>
        <p:nvPicPr>
          <p:cNvPr id="2052" name="Picture 4" descr="Face Mask Surgical Plague - Free photo on Pixab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6288602" y="2928551"/>
            <a:ext cx="5903398" cy="3929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05083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610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7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Confession and Repentance</a:t>
            </a:r>
            <a:endParaRPr lang="en-US" sz="7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190501" y="1952625"/>
            <a:ext cx="11707457" cy="5067300"/>
          </a:xfrm>
        </p:spPr>
        <p:txBody>
          <a:bodyPr>
            <a:normAutofit/>
          </a:bodyPr>
          <a:lstStyle/>
          <a:p>
            <a:pPr marL="0" indent="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Confession means admitting to sin</a:t>
            </a:r>
          </a:p>
          <a:p>
            <a:pPr marL="0" indent="0">
              <a:buNone/>
            </a:pP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Repentance means admitting and changing</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50262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1000" b="-3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7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Confession and Repentance</a:t>
            </a:r>
            <a:endParaRPr lang="en-US" sz="7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568411" y="1952625"/>
            <a:ext cx="11329547" cy="5067300"/>
          </a:xfrm>
        </p:spPr>
        <p:txBody>
          <a:bodyPr>
            <a:normAutofit/>
          </a:bodyPr>
          <a:lstStyle/>
          <a:p>
            <a:pPr marL="0" indent="0">
              <a:buNone/>
            </a:pP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Then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Peter said to them, "Repent, and let every one of you be baptized in the name of Jesus Christ for the remission of sins; and you shall receive the gift of the Holy </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Spirit</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Acts </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2:38 </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95017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977929740"/>
              </p:ext>
            </p:extLst>
          </p:nvPr>
        </p:nvGraphicFramePr>
        <p:xfrm>
          <a:off x="2336800" y="44189"/>
          <a:ext cx="7630162" cy="676752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3815081">
                  <a:extLst>
                    <a:ext uri="{9D8B030D-6E8A-4147-A177-3AD203B41FA5}">
                      <a16:colId xmlns="" xmlns:a16="http://schemas.microsoft.com/office/drawing/2014/main" val="20000"/>
                    </a:ext>
                  </a:extLst>
                </a:gridCol>
                <a:gridCol w="3815081"/>
              </a:tblGrid>
              <a:tr h="853440">
                <a:tc gridSpan="2">
                  <a:txBody>
                    <a:bodyPr/>
                    <a:lstStyle/>
                    <a:p>
                      <a:pPr algn="ctr"/>
                      <a:r>
                        <a:rPr lang="en-US" sz="4800" b="1"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Order of Service</a:t>
                      </a:r>
                      <a:endParaRPr lang="en-US" sz="4800" b="1"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hMerge="1">
                  <a:txBody>
                    <a:bodyPr/>
                    <a:lstStyle/>
                    <a:p>
                      <a:pPr algn="ctr"/>
                      <a:endParaRPr lang="en-US" sz="2400" b="1"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0"/>
                  </a:ext>
                </a:extLst>
              </a:tr>
              <a:tr h="739260">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Opening Prayer</a:t>
                      </a:r>
                      <a:endParaRPr lang="en-US" sz="32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err="1"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Gregor</a:t>
                      </a: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 Hinckley</a:t>
                      </a:r>
                      <a:endParaRPr lang="en-US" sz="32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1"/>
                  </a:ext>
                </a:extLst>
              </a:tr>
              <a:tr h="739260">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a:t>
                      </a: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- 6(s)</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Grant Haines</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2"/>
                  </a:ext>
                </a:extLst>
              </a:tr>
              <a:tr h="739260">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a:t>
                      </a: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- 160</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Grant Haines</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39260">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Lord’s Supper</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Anthony Ward</a:t>
                      </a:r>
                      <a:endPar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39260">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a:t>
                      </a: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- 219</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Grant Haines</a:t>
                      </a:r>
                      <a:endPar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39260">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Lesson</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Brian Haines</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39260">
                <a:tc>
                  <a:txBody>
                    <a:bodyPr/>
                    <a:lstStyle/>
                    <a:p>
                      <a:pPr algn="ctr"/>
                      <a:r>
                        <a:rPr lang="en-US" sz="3200" b="0" i="0" cap="none" spc="0" baseline="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a:t>
                      </a:r>
                      <a:r>
                        <a:rPr lang="en-US" sz="3200" b="0" i="0" cap="none" spc="0" baseline="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- 320</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Grant Haines</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39260">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Closing</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Michael Hetzer</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bl>
          </a:graphicData>
        </a:graphic>
      </p:graphicFrame>
    </p:spTree>
    <p:extLst>
      <p:ext uri="{BB962C8B-B14F-4D97-AF65-F5344CB8AC3E}">
        <p14:creationId xmlns:p14="http://schemas.microsoft.com/office/powerpoint/2010/main" val="206905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rain Robbery | Kentucky Railway Museu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75805"/>
            <a:ext cx="12192000" cy="8133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3527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71475" y="1413164"/>
            <a:ext cx="11429461" cy="5574231"/>
          </a:xfrm>
        </p:spPr>
        <p:txBody>
          <a:bodyPr>
            <a:normAutofit/>
          </a:bodyPr>
          <a:lstStyle/>
          <a:p>
            <a:pPr marL="0" indent="0" algn="ctr">
              <a:buNone/>
            </a:pPr>
            <a:r>
              <a:rPr lang="en-US" sz="5000" dirty="0" smtClean="0">
                <a:effectLst>
                  <a:glow rad="228600">
                    <a:srgbClr val="000000"/>
                  </a:glow>
                </a:effectLst>
              </a:rPr>
              <a:t>James </a:t>
            </a:r>
            <a:r>
              <a:rPr lang="en-US" sz="5000" dirty="0">
                <a:effectLst>
                  <a:glow rad="228600">
                    <a:srgbClr val="000000"/>
                  </a:glow>
                </a:effectLst>
              </a:rPr>
              <a:t>5:16 </a:t>
            </a:r>
            <a:endParaRPr lang="en-US" sz="5000" dirty="0" smtClean="0">
              <a:effectLst>
                <a:glow rad="228600">
                  <a:srgbClr val="000000"/>
                </a:glow>
              </a:effectLst>
            </a:endParaRPr>
          </a:p>
          <a:p>
            <a:pPr marL="0" indent="0" algn="ctr">
              <a:buNone/>
            </a:pPr>
            <a:r>
              <a:rPr lang="en-US" sz="5000" i="1" dirty="0" smtClean="0">
                <a:solidFill>
                  <a:schemeClr val="tx1"/>
                </a:solidFill>
                <a:effectLst>
                  <a:glow rad="228600">
                    <a:srgbClr val="000000"/>
                  </a:glow>
                </a:effectLst>
              </a:rPr>
              <a:t>Confess </a:t>
            </a:r>
            <a:r>
              <a:rPr lang="en-US" sz="5000" i="1" dirty="0">
                <a:solidFill>
                  <a:schemeClr val="tx1"/>
                </a:solidFill>
                <a:effectLst>
                  <a:glow rad="228600">
                    <a:srgbClr val="000000"/>
                  </a:glow>
                </a:effectLst>
              </a:rPr>
              <a:t>your trespasses to one another, </a:t>
            </a:r>
            <a:r>
              <a:rPr lang="en-US" sz="5000" i="1" dirty="0">
                <a:effectLst>
                  <a:glow rad="228600">
                    <a:srgbClr val="000000"/>
                  </a:glow>
                </a:effectLst>
              </a:rPr>
              <a:t>and </a:t>
            </a:r>
            <a:r>
              <a:rPr lang="en-US" sz="5000" i="1" dirty="0">
                <a:solidFill>
                  <a:schemeClr val="tx1"/>
                </a:solidFill>
                <a:effectLst>
                  <a:glow rad="228600">
                    <a:srgbClr val="000000"/>
                  </a:glow>
                </a:effectLst>
              </a:rPr>
              <a:t>pray for one another</a:t>
            </a:r>
            <a:r>
              <a:rPr lang="en-US" sz="5000" i="1" dirty="0">
                <a:effectLst>
                  <a:glow rad="228600">
                    <a:srgbClr val="000000"/>
                  </a:glow>
                </a:effectLst>
              </a:rPr>
              <a:t>, that you may be healed. The effective, fervent prayer of a righteous man avails much</a:t>
            </a:r>
            <a:r>
              <a:rPr lang="en-US" sz="4200" i="1" dirty="0">
                <a:effectLst>
                  <a:glow rad="228600">
                    <a:srgbClr val="000000"/>
                  </a:glow>
                </a:effectLst>
              </a:rPr>
              <a:t>.</a:t>
            </a:r>
            <a:endParaRPr lang="en-US" sz="4200" dirty="0">
              <a:effectLst>
                <a:glow rad="228600">
                  <a:srgbClr val="000000"/>
                </a:glow>
              </a:effectLst>
            </a:endParaRPr>
          </a:p>
        </p:txBody>
      </p:sp>
    </p:spTree>
    <p:extLst>
      <p:ext uri="{BB962C8B-B14F-4D97-AF65-F5344CB8AC3E}">
        <p14:creationId xmlns:p14="http://schemas.microsoft.com/office/powerpoint/2010/main" val="1039214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71475" y="1413164"/>
            <a:ext cx="11429461" cy="5574231"/>
          </a:xfrm>
        </p:spPr>
        <p:txBody>
          <a:bodyPr>
            <a:normAutofit/>
          </a:bodyPr>
          <a:lstStyle/>
          <a:p>
            <a:pPr marL="0" indent="0" algn="ctr">
              <a:buNone/>
            </a:pPr>
            <a:r>
              <a:rPr lang="en-US" sz="5000" dirty="0" smtClean="0">
                <a:effectLst>
                  <a:glow rad="228600">
                    <a:srgbClr val="000000"/>
                  </a:glow>
                </a:effectLst>
              </a:rPr>
              <a:t>James </a:t>
            </a:r>
            <a:r>
              <a:rPr lang="en-US" sz="5000" dirty="0">
                <a:effectLst>
                  <a:glow rad="228600">
                    <a:srgbClr val="000000"/>
                  </a:glow>
                </a:effectLst>
              </a:rPr>
              <a:t>5:16 </a:t>
            </a:r>
            <a:endParaRPr lang="en-US" sz="5000" dirty="0" smtClean="0">
              <a:effectLst>
                <a:glow rad="228600">
                  <a:srgbClr val="000000"/>
                </a:glow>
              </a:effectLst>
            </a:endParaRPr>
          </a:p>
          <a:p>
            <a:pPr marL="0" indent="0" algn="ctr">
              <a:buNone/>
            </a:pPr>
            <a:r>
              <a:rPr lang="en-US" sz="5000" i="1" dirty="0" smtClean="0">
                <a:solidFill>
                  <a:srgbClr val="FFFF00"/>
                </a:solidFill>
                <a:effectLst>
                  <a:glow rad="228600">
                    <a:srgbClr val="000000"/>
                  </a:glow>
                </a:effectLst>
              </a:rPr>
              <a:t>Confess </a:t>
            </a:r>
            <a:r>
              <a:rPr lang="en-US" sz="5000" i="1" dirty="0">
                <a:solidFill>
                  <a:srgbClr val="FFFF00"/>
                </a:solidFill>
                <a:effectLst>
                  <a:glow rad="228600">
                    <a:srgbClr val="000000"/>
                  </a:glow>
                </a:effectLst>
              </a:rPr>
              <a:t>your trespasses to one another</a:t>
            </a:r>
            <a:r>
              <a:rPr lang="en-US" sz="5000" i="1" dirty="0">
                <a:effectLst>
                  <a:glow rad="228600">
                    <a:srgbClr val="000000"/>
                  </a:glow>
                </a:effectLst>
              </a:rPr>
              <a:t>, and </a:t>
            </a:r>
            <a:r>
              <a:rPr lang="en-US" sz="5000" i="1" dirty="0">
                <a:solidFill>
                  <a:schemeClr val="tx1"/>
                </a:solidFill>
                <a:effectLst>
                  <a:glow rad="228600">
                    <a:srgbClr val="000000"/>
                  </a:glow>
                </a:effectLst>
              </a:rPr>
              <a:t>pray for one another</a:t>
            </a:r>
            <a:r>
              <a:rPr lang="en-US" sz="5000" i="1" dirty="0">
                <a:effectLst>
                  <a:glow rad="228600">
                    <a:srgbClr val="000000"/>
                  </a:glow>
                </a:effectLst>
              </a:rPr>
              <a:t>, that you may be healed. The effective, fervent prayer of a righteous man avails much</a:t>
            </a:r>
            <a:r>
              <a:rPr lang="en-US" sz="4200" i="1" dirty="0">
                <a:effectLst>
                  <a:glow rad="228600">
                    <a:srgbClr val="000000"/>
                  </a:glow>
                </a:effectLst>
              </a:rPr>
              <a:t>.</a:t>
            </a:r>
            <a:endParaRPr lang="en-US" sz="4200" dirty="0">
              <a:effectLst>
                <a:glow rad="228600">
                  <a:srgbClr val="000000"/>
                </a:glow>
              </a:effectLst>
            </a:endParaRPr>
          </a:p>
        </p:txBody>
      </p:sp>
    </p:spTree>
    <p:extLst>
      <p:ext uri="{BB962C8B-B14F-4D97-AF65-F5344CB8AC3E}">
        <p14:creationId xmlns:p14="http://schemas.microsoft.com/office/powerpoint/2010/main" val="2506150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dirty="0" smtClean="0">
                <a:solidFill>
                  <a:schemeClr val="tx1"/>
                </a:solidFill>
              </a:rPr>
              <a:t>Confessing Our Sins</a:t>
            </a:r>
            <a:endParaRPr lang="en-US" sz="8800" dirty="0">
              <a:solidFill>
                <a:schemeClr val="tx1"/>
              </a:solidFill>
            </a:endParaRPr>
          </a:p>
        </p:txBody>
      </p:sp>
      <p:sp>
        <p:nvSpPr>
          <p:cNvPr id="3" name="Text Placeholder 2"/>
          <p:cNvSpPr txBox="1">
            <a:spLocks noGrp="1"/>
          </p:cNvSpPr>
          <p:nvPr>
            <p:ph type="body" idx="4294967295"/>
          </p:nvPr>
        </p:nvSpPr>
        <p:spPr>
          <a:xfrm>
            <a:off x="428262" y="1923690"/>
            <a:ext cx="11431777" cy="4675518"/>
          </a:xfrm>
        </p:spPr>
        <p:txBody>
          <a:bodyPr>
            <a:normAutofit/>
          </a:bodyPr>
          <a:lstStyle/>
          <a:p>
            <a:pPr marL="0" indent="0">
              <a:buClr>
                <a:srgbClr val="FFFFCC"/>
              </a:buClr>
              <a:buSzPct val="75000"/>
              <a:buNone/>
            </a:pPr>
            <a:r>
              <a:rPr lang="en-US" sz="4400" dirty="0" smtClean="0"/>
              <a:t>Why are we to do this?</a:t>
            </a:r>
          </a:p>
          <a:p>
            <a:pPr marL="0" indent="0">
              <a:buClr>
                <a:srgbClr val="FFFFCC"/>
              </a:buClr>
              <a:buSzPct val="75000"/>
              <a:buNone/>
            </a:pPr>
            <a:endParaRPr lang="en-US" sz="4400" dirty="0"/>
          </a:p>
          <a:p>
            <a:pPr marL="0" indent="0">
              <a:buClr>
                <a:srgbClr val="FFFFCC"/>
              </a:buClr>
              <a:buSzPct val="75000"/>
              <a:buNone/>
            </a:pPr>
            <a:r>
              <a:rPr lang="en-US" sz="4400" dirty="0" smtClean="0"/>
              <a:t>Why is it so difficult?</a:t>
            </a:r>
          </a:p>
          <a:p>
            <a:pPr marL="0" indent="0">
              <a:buClr>
                <a:srgbClr val="FFFFCC"/>
              </a:buClr>
              <a:buSzPct val="75000"/>
              <a:buNone/>
            </a:pPr>
            <a:endParaRPr lang="en-US" sz="4400" dirty="0"/>
          </a:p>
          <a:p>
            <a:pPr marL="0" indent="0">
              <a:buClr>
                <a:srgbClr val="FFFFCC"/>
              </a:buClr>
              <a:buSzPct val="75000"/>
              <a:buNone/>
            </a:pPr>
            <a:r>
              <a:rPr lang="en-US" sz="4400" dirty="0" smtClean="0"/>
              <a:t>What should this look like?</a:t>
            </a:r>
            <a:endParaRPr lang="en-US" sz="4400" dirty="0" smtClean="0"/>
          </a:p>
        </p:txBody>
      </p:sp>
    </p:spTree>
    <p:extLst>
      <p:ext uri="{BB962C8B-B14F-4D97-AF65-F5344CB8AC3E}">
        <p14:creationId xmlns:p14="http://schemas.microsoft.com/office/powerpoint/2010/main" val="359139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dirty="0" smtClean="0">
                <a:solidFill>
                  <a:schemeClr val="tx1"/>
                </a:solidFill>
              </a:rPr>
              <a:t>Why Confession</a:t>
            </a:r>
            <a:endParaRPr lang="en-US" sz="8800" dirty="0">
              <a:solidFill>
                <a:schemeClr val="tx1"/>
              </a:solidFill>
            </a:endParaRPr>
          </a:p>
        </p:txBody>
      </p:sp>
      <p:sp>
        <p:nvSpPr>
          <p:cNvPr id="3" name="Text Placeholder 2"/>
          <p:cNvSpPr txBox="1">
            <a:spLocks noGrp="1"/>
          </p:cNvSpPr>
          <p:nvPr>
            <p:ph type="body" idx="4294967295"/>
          </p:nvPr>
        </p:nvSpPr>
        <p:spPr>
          <a:xfrm>
            <a:off x="428262" y="1689315"/>
            <a:ext cx="11431777" cy="4909893"/>
          </a:xfrm>
        </p:spPr>
        <p:txBody>
          <a:bodyPr>
            <a:normAutofit/>
          </a:bodyPr>
          <a:lstStyle/>
          <a:p>
            <a:pPr marL="0" indent="0">
              <a:buClr>
                <a:srgbClr val="FFFFCC"/>
              </a:buClr>
              <a:buSzPct val="75000"/>
              <a:buNone/>
            </a:pPr>
            <a:r>
              <a:rPr lang="en-US" sz="4400" dirty="0" smtClean="0"/>
              <a:t>NOT:</a:t>
            </a:r>
          </a:p>
          <a:p>
            <a:pPr marL="0" indent="0">
              <a:buClr>
                <a:srgbClr val="FFFFCC"/>
              </a:buClr>
              <a:buSzPct val="75000"/>
              <a:buNone/>
            </a:pPr>
            <a:r>
              <a:rPr lang="en-US" sz="4400" dirty="0"/>
              <a:t>	</a:t>
            </a:r>
            <a:r>
              <a:rPr lang="en-US" sz="4400" dirty="0" smtClean="0"/>
              <a:t>As a way to be forgiven of sin</a:t>
            </a:r>
          </a:p>
          <a:p>
            <a:pPr marL="0" indent="0">
              <a:buClr>
                <a:srgbClr val="FFFFCC"/>
              </a:buClr>
              <a:buSzPct val="75000"/>
              <a:buNone/>
            </a:pPr>
            <a:r>
              <a:rPr lang="en-US" sz="4400" dirty="0"/>
              <a:t>	</a:t>
            </a:r>
            <a:r>
              <a:rPr lang="en-US" sz="4400" dirty="0" smtClean="0"/>
              <a:t>	1 John 1:9</a:t>
            </a:r>
            <a:endParaRPr lang="en-US" sz="4400" dirty="0" smtClean="0"/>
          </a:p>
          <a:p>
            <a:pPr marL="0" indent="0">
              <a:buClr>
                <a:srgbClr val="FFFFCC"/>
              </a:buClr>
              <a:buSzPct val="75000"/>
              <a:buNone/>
            </a:pPr>
            <a:r>
              <a:rPr lang="en-US" sz="4400" dirty="0"/>
              <a:t>	</a:t>
            </a:r>
            <a:r>
              <a:rPr lang="en-US" sz="4400" dirty="0" smtClean="0"/>
              <a:t>For a power of the church</a:t>
            </a:r>
          </a:p>
          <a:p>
            <a:pPr marL="0" indent="0">
              <a:buClr>
                <a:srgbClr val="FFFFCC"/>
              </a:buClr>
              <a:buSzPct val="75000"/>
              <a:buNone/>
            </a:pPr>
            <a:r>
              <a:rPr lang="en-US" sz="4400" dirty="0"/>
              <a:t>	</a:t>
            </a:r>
            <a:r>
              <a:rPr lang="en-US" sz="4400" dirty="0" smtClean="0"/>
              <a:t>	John 20:23 w/ Luke 24:47</a:t>
            </a:r>
            <a:endParaRPr lang="en-US" sz="4400" dirty="0" smtClean="0"/>
          </a:p>
        </p:txBody>
      </p:sp>
    </p:spTree>
    <p:extLst>
      <p:ext uri="{BB962C8B-B14F-4D97-AF65-F5344CB8AC3E}">
        <p14:creationId xmlns:p14="http://schemas.microsoft.com/office/powerpoint/2010/main" val="23539683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dirty="0" smtClean="0">
                <a:solidFill>
                  <a:schemeClr val="tx1"/>
                </a:solidFill>
              </a:rPr>
              <a:t>Why Confession</a:t>
            </a:r>
            <a:endParaRPr lang="en-US" sz="8800" dirty="0">
              <a:solidFill>
                <a:schemeClr val="tx1"/>
              </a:solidFill>
            </a:endParaRPr>
          </a:p>
        </p:txBody>
      </p:sp>
      <p:sp>
        <p:nvSpPr>
          <p:cNvPr id="3" name="Text Placeholder 2"/>
          <p:cNvSpPr txBox="1">
            <a:spLocks noGrp="1"/>
          </p:cNvSpPr>
          <p:nvPr>
            <p:ph type="body" idx="4294967295"/>
          </p:nvPr>
        </p:nvSpPr>
        <p:spPr>
          <a:xfrm>
            <a:off x="428262" y="1704814"/>
            <a:ext cx="11431777" cy="5153186"/>
          </a:xfrm>
        </p:spPr>
        <p:txBody>
          <a:bodyPr>
            <a:normAutofit/>
          </a:bodyPr>
          <a:lstStyle/>
          <a:p>
            <a:pPr marL="0" indent="0">
              <a:buClr>
                <a:srgbClr val="FFFFCC"/>
              </a:buClr>
              <a:buSzPct val="75000"/>
              <a:buNone/>
            </a:pPr>
            <a:r>
              <a:rPr lang="en-US" sz="4400" dirty="0" smtClean="0"/>
              <a:t>We confess:</a:t>
            </a:r>
          </a:p>
          <a:p>
            <a:pPr marL="0" indent="0">
              <a:buClr>
                <a:srgbClr val="FFFFCC"/>
              </a:buClr>
              <a:buSzPct val="75000"/>
              <a:buNone/>
            </a:pPr>
            <a:r>
              <a:rPr lang="en-US" sz="4400" dirty="0"/>
              <a:t>	</a:t>
            </a:r>
            <a:r>
              <a:rPr lang="en-US" sz="4400" dirty="0" smtClean="0"/>
              <a:t>Seeking to be helped by others</a:t>
            </a:r>
          </a:p>
          <a:p>
            <a:pPr marL="0" indent="0">
              <a:buClr>
                <a:srgbClr val="FFFFCC"/>
              </a:buClr>
              <a:buSzPct val="75000"/>
              <a:buNone/>
            </a:pPr>
            <a:r>
              <a:rPr lang="en-US" sz="4400" dirty="0"/>
              <a:t>	</a:t>
            </a:r>
            <a:r>
              <a:rPr lang="en-US" sz="4400" dirty="0" smtClean="0"/>
              <a:t>	Galatians 6:1-2</a:t>
            </a:r>
            <a:endParaRPr lang="en-US" sz="4400" dirty="0" smtClean="0"/>
          </a:p>
          <a:p>
            <a:pPr marL="0" indent="0">
              <a:buClr>
                <a:srgbClr val="FFFFCC"/>
              </a:buClr>
              <a:buSzPct val="75000"/>
              <a:buNone/>
            </a:pPr>
            <a:r>
              <a:rPr lang="en-US" sz="4400" dirty="0"/>
              <a:t>	</a:t>
            </a:r>
            <a:r>
              <a:rPr lang="en-US" sz="4400" dirty="0" smtClean="0"/>
              <a:t>Seeking to be accountable for sin</a:t>
            </a:r>
          </a:p>
          <a:p>
            <a:pPr marL="0" indent="0">
              <a:buClr>
                <a:srgbClr val="FFFFCC"/>
              </a:buClr>
              <a:buSzPct val="75000"/>
              <a:buNone/>
            </a:pPr>
            <a:r>
              <a:rPr lang="en-US" sz="4400" dirty="0"/>
              <a:t>	</a:t>
            </a:r>
            <a:r>
              <a:rPr lang="en-US" sz="4400" dirty="0" smtClean="0"/>
              <a:t>	Hebrews 12:14-15</a:t>
            </a:r>
          </a:p>
          <a:p>
            <a:pPr marL="0" indent="0">
              <a:buClr>
                <a:srgbClr val="FFFFCC"/>
              </a:buClr>
              <a:buSzPct val="75000"/>
              <a:buNone/>
            </a:pPr>
            <a:r>
              <a:rPr lang="en-US" sz="4400" dirty="0"/>
              <a:t>	</a:t>
            </a:r>
            <a:r>
              <a:rPr lang="en-US" sz="4400" dirty="0" smtClean="0"/>
              <a:t>Seeking to encourage others</a:t>
            </a:r>
          </a:p>
          <a:p>
            <a:pPr marL="0" indent="0">
              <a:buClr>
                <a:srgbClr val="FFFFCC"/>
              </a:buClr>
              <a:buSzPct val="75000"/>
              <a:buNone/>
            </a:pPr>
            <a:r>
              <a:rPr lang="en-US" sz="4400" dirty="0"/>
              <a:t>	</a:t>
            </a:r>
            <a:r>
              <a:rPr lang="en-US" sz="4400" dirty="0" smtClean="0"/>
              <a:t>	2 Corinthians 12:7-10</a:t>
            </a:r>
            <a:endParaRPr lang="en-US" sz="4400" dirty="0" smtClean="0"/>
          </a:p>
        </p:txBody>
      </p:sp>
    </p:spTree>
    <p:extLst>
      <p:ext uri="{BB962C8B-B14F-4D97-AF65-F5344CB8AC3E}">
        <p14:creationId xmlns:p14="http://schemas.microsoft.com/office/powerpoint/2010/main" val="28298328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dirty="0" smtClean="0">
                <a:solidFill>
                  <a:schemeClr val="tx1"/>
                </a:solidFill>
              </a:rPr>
              <a:t>Why Is Confession Hard</a:t>
            </a:r>
            <a:endParaRPr lang="en-US" sz="8800" dirty="0">
              <a:solidFill>
                <a:schemeClr val="tx1"/>
              </a:solidFill>
            </a:endParaRPr>
          </a:p>
        </p:txBody>
      </p:sp>
      <p:sp>
        <p:nvSpPr>
          <p:cNvPr id="3" name="Text Placeholder 2"/>
          <p:cNvSpPr txBox="1">
            <a:spLocks noGrp="1"/>
          </p:cNvSpPr>
          <p:nvPr>
            <p:ph type="body" idx="4294967295"/>
          </p:nvPr>
        </p:nvSpPr>
        <p:spPr>
          <a:xfrm>
            <a:off x="428262" y="1923690"/>
            <a:ext cx="11431777" cy="4675518"/>
          </a:xfrm>
        </p:spPr>
        <p:txBody>
          <a:bodyPr>
            <a:normAutofit/>
          </a:bodyPr>
          <a:lstStyle/>
          <a:p>
            <a:pPr marL="0" indent="0">
              <a:buClr>
                <a:srgbClr val="FFFFCC"/>
              </a:buClr>
              <a:buSzPct val="75000"/>
              <a:buNone/>
            </a:pPr>
            <a:r>
              <a:rPr lang="en-US" sz="4400" dirty="0" smtClean="0"/>
              <a:t>A lack of trust between brethren</a:t>
            </a:r>
          </a:p>
          <a:p>
            <a:pPr marL="0" indent="0">
              <a:buClr>
                <a:srgbClr val="FFFFCC"/>
              </a:buClr>
              <a:buSzPct val="75000"/>
              <a:buNone/>
            </a:pPr>
            <a:r>
              <a:rPr lang="en-US" sz="4400" dirty="0"/>
              <a:t>	</a:t>
            </a:r>
            <a:r>
              <a:rPr lang="en-US" sz="4400" dirty="0" smtClean="0"/>
              <a:t>Galatians 5:15</a:t>
            </a:r>
            <a:r>
              <a:rPr lang="en-US" sz="4400" dirty="0" smtClean="0"/>
              <a:t>	</a:t>
            </a:r>
            <a:endParaRPr lang="en-US" sz="4400" dirty="0"/>
          </a:p>
          <a:p>
            <a:pPr marL="0" indent="0">
              <a:buClr>
                <a:srgbClr val="FFFFCC"/>
              </a:buClr>
              <a:buSzPct val="75000"/>
              <a:buNone/>
            </a:pPr>
            <a:r>
              <a:rPr lang="en-US" sz="4400" dirty="0" smtClean="0"/>
              <a:t>A prideful heart</a:t>
            </a:r>
          </a:p>
          <a:p>
            <a:pPr marL="0" indent="0">
              <a:buClr>
                <a:srgbClr val="FFFFCC"/>
              </a:buClr>
              <a:buSzPct val="75000"/>
              <a:buNone/>
            </a:pPr>
            <a:r>
              <a:rPr lang="en-US" sz="4400" dirty="0"/>
              <a:t>	</a:t>
            </a:r>
            <a:r>
              <a:rPr lang="en-US" sz="4400" dirty="0" smtClean="0"/>
              <a:t>I John 1:8-10</a:t>
            </a:r>
          </a:p>
          <a:p>
            <a:pPr marL="0" indent="0">
              <a:buClr>
                <a:srgbClr val="FFFFCC"/>
              </a:buClr>
              <a:buSzPct val="75000"/>
              <a:buNone/>
            </a:pPr>
            <a:r>
              <a:rPr lang="en-US" sz="4400" dirty="0"/>
              <a:t>	</a:t>
            </a:r>
            <a:r>
              <a:rPr lang="en-US" sz="4400" dirty="0" smtClean="0"/>
              <a:t>Proverb 20:9</a:t>
            </a:r>
            <a:endParaRPr lang="en-US" sz="4400" dirty="0" smtClean="0"/>
          </a:p>
        </p:txBody>
      </p:sp>
    </p:spTree>
    <p:extLst>
      <p:ext uri="{BB962C8B-B14F-4D97-AF65-F5344CB8AC3E}">
        <p14:creationId xmlns:p14="http://schemas.microsoft.com/office/powerpoint/2010/main" val="17970012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327351</TotalTime>
  <Words>755</Words>
  <Application>Microsoft Office PowerPoint</Application>
  <PresentationFormat>Widescreen</PresentationFormat>
  <Paragraphs>106</Paragraphs>
  <Slides>14</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Bell MT</vt:lpstr>
      <vt:lpstr>Calibri</vt:lpstr>
      <vt:lpstr>Corbel</vt:lpstr>
      <vt:lpstr>Depth</vt:lpstr>
      <vt:lpstr>Welcome!</vt:lpstr>
      <vt:lpstr>PowerPoint Presentation</vt:lpstr>
      <vt:lpstr>PowerPoint Presentation</vt:lpstr>
      <vt:lpstr>PowerPoint Presentation</vt:lpstr>
      <vt:lpstr>PowerPoint Presentation</vt:lpstr>
      <vt:lpstr>Confessing Our Sins</vt:lpstr>
      <vt:lpstr>Why Confession</vt:lpstr>
      <vt:lpstr>Why Confession</vt:lpstr>
      <vt:lpstr>Why Is Confession Hard</vt:lpstr>
      <vt:lpstr>Seeing Confession</vt:lpstr>
      <vt:lpstr>Masking Confession</vt:lpstr>
      <vt:lpstr>PowerPoint Presentation</vt:lpstr>
      <vt:lpstr>Confession and Repentance</vt:lpstr>
      <vt:lpstr>Confession and Repentance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BRIAN HAINES</cp:lastModifiedBy>
  <cp:revision>1041</cp:revision>
  <dcterms:created xsi:type="dcterms:W3CDTF">2016-12-20T17:11:47Z</dcterms:created>
  <dcterms:modified xsi:type="dcterms:W3CDTF">2020-07-05T14:57:47Z</dcterms:modified>
</cp:coreProperties>
</file>